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5555"/>
    <a:srgbClr val="222222"/>
    <a:srgbClr val="1ABC9C"/>
    <a:srgbClr val="E9E9E9"/>
    <a:srgbClr val="009999"/>
    <a:srgbClr val="B9B9B9"/>
    <a:srgbClr val="FFFFFF"/>
    <a:srgbClr val="F6F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43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845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911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479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19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63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51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93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594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224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43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167488-5BB8-446A-B42B-10790B15CD4F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36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itting at a desk working on a computer&#10;&#10;AI-generated content may be incorrect.">
            <a:extLst>
              <a:ext uri="{FF2B5EF4-FFF2-40B4-BE49-F238E27FC236}">
                <a16:creationId xmlns:a16="http://schemas.microsoft.com/office/drawing/2014/main" id="{AD469635-E594-2F0C-D906-4DB11F4D9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802" y="757083"/>
            <a:ext cx="4724198" cy="55037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215495-7227-11A5-66C1-6C61CE1274F8}"/>
              </a:ext>
            </a:extLst>
          </p:cNvPr>
          <p:cNvSpPr txBox="1"/>
          <p:nvPr/>
        </p:nvSpPr>
        <p:spPr>
          <a:xfrm>
            <a:off x="285135" y="1742570"/>
            <a:ext cx="73053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Smart Research Assistant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6088CB-3EAD-60EB-6F31-FD9ED27D40E2}"/>
              </a:ext>
            </a:extLst>
          </p:cNvPr>
          <p:cNvSpPr txBox="1"/>
          <p:nvPr/>
        </p:nvSpPr>
        <p:spPr>
          <a:xfrm>
            <a:off x="285135" y="2512011"/>
            <a:ext cx="59485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1ABC9C"/>
                </a:solidFill>
                <a:latin typeface="Semi bold"/>
              </a:rPr>
              <a:t>Trusted, cited answers from research papers — with live update tracking</a:t>
            </a:r>
            <a:endParaRPr lang="en-IN" sz="2200" dirty="0">
              <a:solidFill>
                <a:srgbClr val="1ABC9C"/>
              </a:solidFill>
              <a:latin typeface="Semi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F71DE7-AD4F-5C7B-A567-0D39081A199B}"/>
              </a:ext>
            </a:extLst>
          </p:cNvPr>
          <p:cNvSpPr txBox="1"/>
          <p:nvPr/>
        </p:nvSpPr>
        <p:spPr>
          <a:xfrm>
            <a:off x="285135" y="3429000"/>
            <a:ext cx="7452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Team: [H. </a:t>
            </a:r>
            <a:r>
              <a:rPr lang="en-US" sz="1600" dirty="0" err="1">
                <a:solidFill>
                  <a:schemeClr val="accent6"/>
                </a:solidFill>
              </a:rPr>
              <a:t>UdayKumar</a:t>
            </a:r>
            <a:r>
              <a:rPr lang="en-US" sz="1600" dirty="0">
                <a:solidFill>
                  <a:schemeClr val="accent6"/>
                </a:solidFill>
              </a:rPr>
              <a:t>] (Lead), [P. Venkata Teja] (Frontend), [S. Sairam] (Designer), [K. Bhanu] (Research/Support), [M. Madhan] (Research/Support)</a:t>
            </a:r>
            <a:endParaRPr lang="en-IN" sz="1600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8FD3C3-47D4-B2F5-89AF-A37AD2C95948}"/>
              </a:ext>
            </a:extLst>
          </p:cNvPr>
          <p:cNvSpPr txBox="1"/>
          <p:nvPr/>
        </p:nvSpPr>
        <p:spPr>
          <a:xfrm>
            <a:off x="6695768" y="653438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accent6"/>
                </a:solidFill>
              </a:rPr>
              <a:t>HackwithHyderabad</a:t>
            </a:r>
            <a:r>
              <a:rPr lang="en-US" sz="1200" dirty="0">
                <a:solidFill>
                  <a:schemeClr val="accent6"/>
                </a:solidFill>
              </a:rPr>
              <a:t> Hackathon — Problem Statement: Smart Research Assistant</a:t>
            </a:r>
            <a:endParaRPr lang="en-IN" sz="1200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BE3236-CB87-8A3E-0711-9CFDBCD0B2C3}"/>
              </a:ext>
            </a:extLst>
          </p:cNvPr>
          <p:cNvSpPr txBox="1"/>
          <p:nvPr/>
        </p:nvSpPr>
        <p:spPr>
          <a:xfrm>
            <a:off x="0" y="6581001"/>
            <a:ext cx="63614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Email: [udaykumarhaibathi@gmail.com]</a:t>
            </a:r>
            <a:endParaRPr lang="en-IN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60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DBDB04-7F56-9E26-D0C8-4F8082E1293D}"/>
              </a:ext>
            </a:extLst>
          </p:cNvPr>
          <p:cNvSpPr txBox="1"/>
          <p:nvPr/>
        </p:nvSpPr>
        <p:spPr>
          <a:xfrm>
            <a:off x="619431" y="5619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Problem</a:t>
            </a:r>
            <a:r>
              <a:rPr lang="en-IN" sz="3600" b="1" dirty="0">
                <a:solidFill>
                  <a:srgbClr val="222222"/>
                </a:solidFill>
              </a:rPr>
              <a:t> Statement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78F4BC2-BAC6-77C0-F262-79C2C870E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893" y="2037925"/>
            <a:ext cx="5771538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Researchers face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information overload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with long research papers.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Existing AI/chatbots give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uncited or outdated answers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Tracking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new updates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on a paper/topic is difficult.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F9505-AF00-C7DD-DF39-AC5F1B3AB8B0}"/>
              </a:ext>
            </a:extLst>
          </p:cNvPr>
          <p:cNvSpPr txBox="1"/>
          <p:nvPr/>
        </p:nvSpPr>
        <p:spPr>
          <a:xfrm>
            <a:off x="943893" y="471088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555555"/>
                </a:solidFill>
              </a:rPr>
              <a:t>Example: A student spends hours verifying accuracy from multiple sources.</a:t>
            </a:r>
            <a:endParaRPr lang="en-IN" sz="1600" i="1" dirty="0">
              <a:solidFill>
                <a:srgbClr val="555555"/>
              </a:solidFill>
            </a:endParaRPr>
          </a:p>
        </p:txBody>
      </p:sp>
      <p:pic>
        <p:nvPicPr>
          <p:cNvPr id="10" name="Picture 9" descr="A cartoon of a person looking at a magnifying glass&#10;&#10;AI-generated content may be incorrect.">
            <a:extLst>
              <a:ext uri="{FF2B5EF4-FFF2-40B4-BE49-F238E27FC236}">
                <a16:creationId xmlns:a16="http://schemas.microsoft.com/office/drawing/2014/main" id="{3A0827AC-52CA-20A2-065D-539F95E5D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74" y="2483871"/>
            <a:ext cx="4336026" cy="43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86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5F8A39-AEE2-9ECE-4B23-06CEFA93FFEE}"/>
              </a:ext>
            </a:extLst>
          </p:cNvPr>
          <p:cNvSpPr txBox="1"/>
          <p:nvPr/>
        </p:nvSpPr>
        <p:spPr>
          <a:xfrm>
            <a:off x="680443" y="6051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222222"/>
                </a:solidFill>
              </a:rPr>
              <a:t>Why Existing Tools Fail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B9CEBE7-B969-8920-D756-5153A131F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54" y="2459504"/>
            <a:ext cx="647164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Search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Engines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→ Only give links, no direct answers.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Chatbots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→ Often uncited, sometimes outdated.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Summarizers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→ Lose context, miss updates.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547DD3-0A08-11D9-6883-A70476214220}"/>
              </a:ext>
            </a:extLst>
          </p:cNvPr>
          <p:cNvSpPr txBox="1"/>
          <p:nvPr/>
        </p:nvSpPr>
        <p:spPr>
          <a:xfrm>
            <a:off x="807254" y="422921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555555"/>
                </a:solidFill>
              </a:rPr>
              <a:t>No single tool ensures </a:t>
            </a:r>
            <a:r>
              <a:rPr lang="en-US" sz="1600" b="1" i="1" dirty="0">
                <a:solidFill>
                  <a:srgbClr val="555555"/>
                </a:solidFill>
              </a:rPr>
              <a:t>citations, freshness, and trust</a:t>
            </a:r>
            <a:r>
              <a:rPr lang="en-US" sz="1600" i="1" dirty="0">
                <a:solidFill>
                  <a:srgbClr val="555555"/>
                </a:solidFill>
              </a:rPr>
              <a:t>.</a:t>
            </a:r>
            <a:endParaRPr lang="en-IN" sz="1600" i="1" dirty="0">
              <a:solidFill>
                <a:srgbClr val="555555"/>
              </a:solidFill>
            </a:endParaRPr>
          </a:p>
        </p:txBody>
      </p:sp>
      <p:pic>
        <p:nvPicPr>
          <p:cNvPr id="14" name="Picture 13" descr="A group of blue and green chat bubbles&#10;&#10;AI-generated content may be incorrect.">
            <a:extLst>
              <a:ext uri="{FF2B5EF4-FFF2-40B4-BE49-F238E27FC236}">
                <a16:creationId xmlns:a16="http://schemas.microsoft.com/office/drawing/2014/main" id="{E6897FD3-4417-071E-B646-4B97F8473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82" y="2739887"/>
            <a:ext cx="5004618" cy="137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35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764C3A-2EDB-061F-1897-C7B9156A4018}"/>
              </a:ext>
            </a:extLst>
          </p:cNvPr>
          <p:cNvSpPr txBox="1"/>
          <p:nvPr/>
        </p:nvSpPr>
        <p:spPr>
          <a:xfrm>
            <a:off x="737419" y="5603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222222"/>
                </a:solidFill>
              </a:rPr>
              <a:t>Our 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F460C-D53D-671A-7480-86C30E215179}"/>
              </a:ext>
            </a:extLst>
          </p:cNvPr>
          <p:cNvSpPr txBox="1"/>
          <p:nvPr/>
        </p:nvSpPr>
        <p:spPr>
          <a:xfrm>
            <a:off x="929147" y="1111012"/>
            <a:ext cx="62041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1ABC9C"/>
                </a:solidFill>
              </a:rPr>
              <a:t>An AI-powered research assistant that delivers </a:t>
            </a:r>
            <a:r>
              <a:rPr lang="en-US" sz="2200" b="1" dirty="0">
                <a:solidFill>
                  <a:srgbClr val="1ABC9C"/>
                </a:solidFill>
              </a:rPr>
              <a:t>cited answers</a:t>
            </a:r>
            <a:r>
              <a:rPr lang="en-US" sz="2200" dirty="0">
                <a:solidFill>
                  <a:srgbClr val="1ABC9C"/>
                </a:solidFill>
              </a:rPr>
              <a:t> from uploaded papers and keeps you updated with </a:t>
            </a:r>
            <a:r>
              <a:rPr lang="en-US" sz="2200" b="1" dirty="0">
                <a:solidFill>
                  <a:srgbClr val="1ABC9C"/>
                </a:solidFill>
              </a:rPr>
              <a:t>latest news and improvements</a:t>
            </a:r>
            <a:r>
              <a:rPr lang="en-US" sz="2200" dirty="0">
                <a:solidFill>
                  <a:srgbClr val="1ABC9C"/>
                </a:solidFill>
              </a:rPr>
              <a:t>.</a:t>
            </a:r>
            <a:endParaRPr lang="en-IN" sz="2200" dirty="0">
              <a:solidFill>
                <a:srgbClr val="1ABC9C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7428E1C-E103-64A2-9239-D36B8D476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83" y="2846994"/>
            <a:ext cx="627928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Multi-doc retrieval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with citations from source pages.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Citation-first answers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→ always show evidence.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Subscription updates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on relevant topics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</a:rPr>
              <a:t>Flexprice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model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→ usage-based credits system.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7B7D8-CEBB-FB5B-7637-AD1E2FCFA244}"/>
              </a:ext>
            </a:extLst>
          </p:cNvPr>
          <p:cNvSpPr txBox="1"/>
          <p:nvPr/>
        </p:nvSpPr>
        <p:spPr>
          <a:xfrm>
            <a:off x="891583" y="523571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555555"/>
                </a:solidFill>
              </a:rPr>
              <a:t>Your research companion that ensures trust, freshness, and efficiency.</a:t>
            </a:r>
            <a:endParaRPr lang="en-IN" sz="1600" i="1" dirty="0">
              <a:solidFill>
                <a:srgbClr val="555555"/>
              </a:solidFill>
            </a:endParaRPr>
          </a:p>
        </p:txBody>
      </p:sp>
      <p:pic>
        <p:nvPicPr>
          <p:cNvPr id="12" name="Picture 11" descr="A blue and green text and arrows&#10;&#10;AI-generated content may be incorrect.">
            <a:extLst>
              <a:ext uri="{FF2B5EF4-FFF2-40B4-BE49-F238E27FC236}">
                <a16:creationId xmlns:a16="http://schemas.microsoft.com/office/drawing/2014/main" id="{2A3C6E92-7872-58CF-E1FB-D2DA29ABA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866" y="2548303"/>
            <a:ext cx="5021134" cy="184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15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4AC50-5484-BF8A-88E6-E39CC871D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3F23B7-E850-5D80-E459-AD2A5FA97542}"/>
              </a:ext>
            </a:extLst>
          </p:cNvPr>
          <p:cNvSpPr txBox="1"/>
          <p:nvPr/>
        </p:nvSpPr>
        <p:spPr>
          <a:xfrm>
            <a:off x="737419" y="5603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How It Works</a:t>
            </a:r>
            <a:endParaRPr lang="en-IN" sz="3600" b="1" dirty="0">
              <a:solidFill>
                <a:srgbClr val="222222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525158-9085-0B9A-464D-A1C1C7E7C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55" y="3645250"/>
            <a:ext cx="171478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Upload &amp; parse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User uploads research papers (PDFs).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680ED-DDEB-270A-8AED-04591B7970C2}"/>
              </a:ext>
            </a:extLst>
          </p:cNvPr>
          <p:cNvSpPr txBox="1"/>
          <p:nvPr/>
        </p:nvSpPr>
        <p:spPr>
          <a:xfrm>
            <a:off x="710319" y="6162321"/>
            <a:ext cx="8697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55555"/>
                </a:solidFill>
              </a:rPr>
              <a:t>Efficient pipeline → Retrieval first, LLM only when needed, updates always tracked.</a:t>
            </a:r>
            <a:endParaRPr lang="en-IN" dirty="0">
              <a:solidFill>
                <a:srgbClr val="555555"/>
              </a:solidFill>
            </a:endParaRPr>
          </a:p>
        </p:txBody>
      </p:sp>
      <p:pic>
        <p:nvPicPr>
          <p:cNvPr id="28" name="Picture 27" descr="A blue and green chat bubble&#10;&#10;AI-generated content may be incorrect.">
            <a:extLst>
              <a:ext uri="{FF2B5EF4-FFF2-40B4-BE49-F238E27FC236}">
                <a16:creationId xmlns:a16="http://schemas.microsoft.com/office/drawing/2014/main" id="{667AD702-D77B-D6C1-4790-A074EB584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43" y="1736233"/>
            <a:ext cx="2130229" cy="2130229"/>
          </a:xfrm>
          <a:prstGeom prst="rect">
            <a:avLst/>
          </a:prstGeom>
        </p:spPr>
      </p:pic>
      <p:pic>
        <p:nvPicPr>
          <p:cNvPr id="30" name="Picture 29" descr="A blue and green bell and note paper&#10;&#10;AI-generated content may be incorrect.">
            <a:extLst>
              <a:ext uri="{FF2B5EF4-FFF2-40B4-BE49-F238E27FC236}">
                <a16:creationId xmlns:a16="http://schemas.microsoft.com/office/drawing/2014/main" id="{A62696EF-5FFE-88F2-89EE-0FADCE569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01" y="1697216"/>
            <a:ext cx="2130229" cy="2130229"/>
          </a:xfrm>
          <a:prstGeom prst="rect">
            <a:avLst/>
          </a:prstGeom>
        </p:spPr>
      </p:pic>
      <p:pic>
        <p:nvPicPr>
          <p:cNvPr id="32" name="Picture 31" descr="A blue and green brain with points and lines&#10;&#10;AI-generated content may be incorrect.">
            <a:extLst>
              <a:ext uri="{FF2B5EF4-FFF2-40B4-BE49-F238E27FC236}">
                <a16:creationId xmlns:a16="http://schemas.microsoft.com/office/drawing/2014/main" id="{EBA7ED1E-9C1A-7A34-57E2-026B985B0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47" y="1654315"/>
            <a:ext cx="2130229" cy="2130229"/>
          </a:xfrm>
          <a:prstGeom prst="rect">
            <a:avLst/>
          </a:prstGeom>
        </p:spPr>
      </p:pic>
      <p:pic>
        <p:nvPicPr>
          <p:cNvPr id="34" name="Picture 33" descr="A blue and green outline of a paper with a magnifying glass&#10;&#10;AI-generated content may be incorrect.">
            <a:extLst>
              <a:ext uri="{FF2B5EF4-FFF2-40B4-BE49-F238E27FC236}">
                <a16:creationId xmlns:a16="http://schemas.microsoft.com/office/drawing/2014/main" id="{FD61788A-ACCA-BF24-044E-C4830DA6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939" y="1688471"/>
            <a:ext cx="2130229" cy="2130229"/>
          </a:xfrm>
          <a:prstGeom prst="rect">
            <a:avLst/>
          </a:prstGeom>
        </p:spPr>
      </p:pic>
      <p:pic>
        <p:nvPicPr>
          <p:cNvPr id="36" name="Picture 35" descr="A blue and green line art of a document&#10;&#10;AI-generated content may be incorrect.">
            <a:extLst>
              <a:ext uri="{FF2B5EF4-FFF2-40B4-BE49-F238E27FC236}">
                <a16:creationId xmlns:a16="http://schemas.microsoft.com/office/drawing/2014/main" id="{3AC922A7-3545-0449-37B8-18F510F3E9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5" y="1697216"/>
            <a:ext cx="2130229" cy="2130229"/>
          </a:xfrm>
          <a:prstGeom prst="rect">
            <a:avLst/>
          </a:prstGeom>
        </p:spPr>
      </p:pic>
      <p:pic>
        <p:nvPicPr>
          <p:cNvPr id="38" name="Picture 37" descr="A blue and white file with a blue arrow pointing up&#10;&#10;AI-generated content may be incorrect.">
            <a:extLst>
              <a:ext uri="{FF2B5EF4-FFF2-40B4-BE49-F238E27FC236}">
                <a16:creationId xmlns:a16="http://schemas.microsoft.com/office/drawing/2014/main" id="{37EBB477-3EDF-2FBF-FC62-CF28276686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" y="1521583"/>
            <a:ext cx="2130229" cy="2130229"/>
          </a:xfrm>
          <a:prstGeom prst="rect">
            <a:avLst/>
          </a:prstGeom>
        </p:spPr>
      </p:pic>
      <p:pic>
        <p:nvPicPr>
          <p:cNvPr id="40" name="Picture 39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EDCE58E3-7D1C-AAF1-CC5E-1F061E4265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153" y="2448215"/>
            <a:ext cx="706263" cy="706263"/>
          </a:xfrm>
          <a:prstGeom prst="rect">
            <a:avLst/>
          </a:prstGeom>
        </p:spPr>
      </p:pic>
      <p:pic>
        <p:nvPicPr>
          <p:cNvPr id="41" name="Picture 40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10CA3C52-C897-C5D6-22B0-91437CDE4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72" y="2409198"/>
            <a:ext cx="706263" cy="706263"/>
          </a:xfrm>
          <a:prstGeom prst="rect">
            <a:avLst/>
          </a:prstGeom>
        </p:spPr>
      </p:pic>
      <p:pic>
        <p:nvPicPr>
          <p:cNvPr id="42" name="Picture 41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65D69E95-5D9F-39ED-2701-B08BCD0664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93" y="2448213"/>
            <a:ext cx="706263" cy="706263"/>
          </a:xfrm>
          <a:prstGeom prst="rect">
            <a:avLst/>
          </a:prstGeom>
        </p:spPr>
      </p:pic>
      <p:pic>
        <p:nvPicPr>
          <p:cNvPr id="43" name="Picture 42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1939C1B4-64CD-FE59-A5DC-9C042D64BE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359" y="2448214"/>
            <a:ext cx="706263" cy="706263"/>
          </a:xfrm>
          <a:prstGeom prst="rect">
            <a:avLst/>
          </a:prstGeom>
        </p:spPr>
      </p:pic>
      <p:pic>
        <p:nvPicPr>
          <p:cNvPr id="44" name="Picture 43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8021CFC9-480D-796E-6120-D9071A7D48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74" y="2448215"/>
            <a:ext cx="706263" cy="706263"/>
          </a:xfrm>
          <a:prstGeom prst="rect">
            <a:avLst/>
          </a:prstGeom>
        </p:spPr>
      </p:pic>
      <p:sp>
        <p:nvSpPr>
          <p:cNvPr id="45" name="Rectangle 1">
            <a:extLst>
              <a:ext uri="{FF2B5EF4-FFF2-40B4-BE49-F238E27FC236}">
                <a16:creationId xmlns:a16="http://schemas.microsoft.com/office/drawing/2014/main" id="{A41ABAB7-134F-A5F2-19B8-FB751E74E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7956" y="3651812"/>
            <a:ext cx="158605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Local retrieval first</a:t>
            </a:r>
            <a:r>
              <a:rPr lang="en-US" sz="2000" dirty="0"/>
              <a:t>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Answer pulled directly with citations.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DFB8C1B7-514B-4040-8F68-A46785074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0034" y="3645250"/>
            <a:ext cx="159882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Chunk &amp; embed</a:t>
            </a:r>
            <a:r>
              <a:rPr lang="en-US" sz="2000" dirty="0"/>
              <a:t>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/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Paper is split into smaller sections.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04BF035C-DC80-DE41-7AD4-4C1DBEEDF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2989" y="3649605"/>
            <a:ext cx="164369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Topic profile</a:t>
            </a:r>
            <a:r>
              <a:rPr lang="en-US" sz="2000" dirty="0"/>
              <a:t>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/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 System builds keywords from paper.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F255A1BE-F432-7C11-70EF-E6D4D26DD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3904" y="3645249"/>
            <a:ext cx="1749087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LLM fallback</a:t>
            </a:r>
            <a:r>
              <a:rPr lang="en-US" sz="2000" dirty="0"/>
              <a:t>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/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 If unclear, system generates a concise synthesis.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C7B36044-AE35-09DD-F132-49CDD52B6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8281" y="3651812"/>
            <a:ext cx="169936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Subscription updates</a:t>
            </a:r>
            <a:r>
              <a:rPr lang="en-US" sz="2000" dirty="0"/>
              <a:t>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/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Tracks new news and delivers deltas.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84896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22661-D3DB-C351-C291-7435CFA1E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86DF75-0DEA-C99F-66E4-2175C00C325D}"/>
              </a:ext>
            </a:extLst>
          </p:cNvPr>
          <p:cNvSpPr txBox="1"/>
          <p:nvPr/>
        </p:nvSpPr>
        <p:spPr>
          <a:xfrm>
            <a:off x="748994" y="5603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MVP Features</a:t>
            </a:r>
            <a:endParaRPr lang="en-IN" sz="3600" b="1" dirty="0">
              <a:solidFill>
                <a:srgbClr val="22222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B380B-4E15-E7BB-3033-24876216E53B}"/>
              </a:ext>
            </a:extLst>
          </p:cNvPr>
          <p:cNvSpPr txBox="1"/>
          <p:nvPr/>
        </p:nvSpPr>
        <p:spPr>
          <a:xfrm>
            <a:off x="442732" y="1554582"/>
            <a:ext cx="401352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/>
              <a:t>UI Mock (Already Prepared)</a:t>
            </a:r>
          </a:p>
          <a:p>
            <a:pPr>
              <a:buNone/>
            </a:pPr>
            <a:endParaRPr lang="en-IN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Upload &amp; parse PDFs (UI flow only)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Local retrieval with citation chips (mock data)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Chat UI (static Q&amp;A with fake citations)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Subscription toggle + update badge (visual only)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Credits/usage log (fake counter for </a:t>
            </a:r>
            <a:r>
              <a:rPr lang="en-IN" sz="2000" dirty="0" err="1"/>
              <a:t>Flexprice</a:t>
            </a:r>
            <a:r>
              <a:rPr lang="en-IN" sz="2000" dirty="0"/>
              <a:t> demo)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CB083-FDAC-D7B8-0A80-B4AEE0AAC9D9}"/>
              </a:ext>
            </a:extLst>
          </p:cNvPr>
          <p:cNvSpPr txBox="1"/>
          <p:nvPr/>
        </p:nvSpPr>
        <p:spPr>
          <a:xfrm>
            <a:off x="4456254" y="1554582"/>
            <a:ext cx="411840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/>
              <a:t>Hackathon Build (Will Implement)</a:t>
            </a:r>
          </a:p>
          <a:p>
            <a:pPr>
              <a:buNone/>
            </a:pPr>
            <a:endParaRPr lang="en-IN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Connect </a:t>
            </a:r>
            <a:r>
              <a:rPr lang="en-IN" sz="2000" b="1" dirty="0"/>
              <a:t>embedding + retrieval backend</a:t>
            </a:r>
            <a:r>
              <a:rPr lang="en-IN" sz="2000" dirty="0"/>
              <a:t> (real doc search)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Integrate </a:t>
            </a:r>
            <a:r>
              <a:rPr lang="en-IN" sz="2000" b="1" dirty="0"/>
              <a:t>Gemini API (LLM fallback)</a:t>
            </a:r>
            <a:r>
              <a:rPr lang="en-IN" sz="2000" dirty="0"/>
              <a:t> for out-of-paper queries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Implement </a:t>
            </a:r>
            <a:r>
              <a:rPr lang="en-IN" sz="2000" b="1" dirty="0"/>
              <a:t>basic subscription polling</a:t>
            </a:r>
            <a:r>
              <a:rPr lang="en-IN" sz="2000" dirty="0"/>
              <a:t> for updates (news scraping / API)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Make </a:t>
            </a:r>
            <a:r>
              <a:rPr lang="en-IN" sz="2000" b="1" dirty="0"/>
              <a:t>credits log functional</a:t>
            </a:r>
            <a:r>
              <a:rPr lang="en-IN" sz="2000" dirty="0"/>
              <a:t> (deduct tokens on LLM use, not just mock)</a:t>
            </a:r>
          </a:p>
        </p:txBody>
      </p:sp>
      <p:pic>
        <p:nvPicPr>
          <p:cNvPr id="14" name="Picture 13" descr="A computer and a clipboard with check marks&#10;&#10;AI-generated content may be incorrect.">
            <a:extLst>
              <a:ext uri="{FF2B5EF4-FFF2-40B4-BE49-F238E27FC236}">
                <a16:creationId xmlns:a16="http://schemas.microsoft.com/office/drawing/2014/main" id="{4E5AA464-638E-51BC-E5C7-EDB662228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655" y="2350268"/>
            <a:ext cx="3528254" cy="26408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6367DA-BFA3-1847-22A1-ED46B6E9FD96}"/>
              </a:ext>
            </a:extLst>
          </p:cNvPr>
          <p:cNvSpPr txBox="1"/>
          <p:nvPr/>
        </p:nvSpPr>
        <p:spPr>
          <a:xfrm>
            <a:off x="442732" y="5688151"/>
            <a:ext cx="12798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Our MVP focuses on </a:t>
            </a:r>
            <a:r>
              <a:rPr lang="en-US" sz="1600" b="1" dirty="0"/>
              <a:t>UI, usability, and proof of concept</a:t>
            </a:r>
            <a:r>
              <a:rPr lang="en-US" sz="1600" dirty="0"/>
              <a:t> — backend integrations will follow.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811293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</TotalTime>
  <Words>434</Words>
  <Application>Microsoft Office PowerPoint</Application>
  <PresentationFormat>Widescreen</PresentationFormat>
  <Paragraphs>63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Uday Kumar</dc:creator>
  <cp:lastModifiedBy>Uday Kumar</cp:lastModifiedBy>
  <cp:revision>1</cp:revision>
  <dcterms:created xsi:type="dcterms:W3CDTF">2025-09-19T17:15:16Z</dcterms:created>
  <dcterms:modified xsi:type="dcterms:W3CDTF">2025-09-19T19:06:16Z</dcterms:modified>
</cp:coreProperties>
</file>